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8" r:id="rId12"/>
    <p:sldId id="309" r:id="rId13"/>
    <p:sldId id="310" r:id="rId14"/>
    <p:sldId id="311" r:id="rId15"/>
    <p:sldId id="312" r:id="rId16"/>
    <p:sldId id="313" r:id="rId17"/>
    <p:sldId id="263" r:id="rId18"/>
    <p:sldId id="264" r:id="rId19"/>
    <p:sldId id="265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12CF10-D3C0-4E22-927D-9899A79971A1}">
  <a:tblStyle styleId="{9D12CF10-D3C0-4E22-927D-9899A79971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{9D12CF10-D3C0-4E22-927D-9899A79971A1}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{9D12CF10-D3C0-4E22-927D-9899A79971A1}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345750"/>
            <a:ext cx="2988255" cy="50769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Дизайн сетей ЦОД</a:t>
            </a: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и проектирование миграции 3-</a:t>
            </a: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Tier </a:t>
            </a:r>
            <a:r>
              <a:rPr lang="ru-RU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сети ЦОД предприятия на архитектуру </a:t>
            </a: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Leaf-Spine </a:t>
            </a:r>
            <a:r>
              <a:rPr lang="ru-RU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 внедрением технологии </a:t>
            </a: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VXLAN/EVPN”</a:t>
            </a:r>
            <a:endParaRPr lang="ru-RU"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850" y="457282"/>
            <a:ext cx="822175" cy="2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2A596-94AF-45E9-AB0F-6232CD47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90" y="260775"/>
            <a:ext cx="7935300" cy="287865"/>
          </a:xfrm>
        </p:spPr>
        <p:txBody>
          <a:bodyPr/>
          <a:lstStyle/>
          <a:p>
            <a:r>
              <a:rPr lang="ru-RU" sz="3200" dirty="0"/>
              <a:t>Переходный период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983C5-EC45-46A6-9F8D-2C23EEDBFB34}"/>
              </a:ext>
            </a:extLst>
          </p:cNvPr>
          <p:cNvSpPr txBox="1"/>
          <p:nvPr/>
        </p:nvSpPr>
        <p:spPr>
          <a:xfrm>
            <a:off x="134790" y="655320"/>
            <a:ext cx="85877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Разобрать ЦОД2;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Собрать из оборудования ЦОД2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VXLAN/EVPN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фабрику;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Подключить объекты, территорию и ЦОД1 по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eBGP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к новому ЦОД;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Подключить ЦОД1 к ЦОД2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L2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линком для переключения систем/сервисов/серверов/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выбрать нужное);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Обеспечить везде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L3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связанность;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Начать миграцию.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4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EFD6C-7771-42A1-9C2E-D2D77532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0" y="115995"/>
            <a:ext cx="8750130" cy="402165"/>
          </a:xfrm>
        </p:spPr>
        <p:txBody>
          <a:bodyPr/>
          <a:lstStyle/>
          <a:p>
            <a:r>
              <a:rPr lang="ru-RU" sz="3200" dirty="0"/>
              <a:t>Что получилось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806C1-68E1-4753-A0F9-D656DD08BF8F}"/>
              </a:ext>
            </a:extLst>
          </p:cNvPr>
          <p:cNvSpPr txBox="1"/>
          <p:nvPr/>
        </p:nvSpPr>
        <p:spPr>
          <a:xfrm>
            <a:off x="58590" y="647700"/>
            <a:ext cx="85877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Настроить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VXLAN/EVPN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фабрику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Настроить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Hand-off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 объектами и сетью территории;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Настроить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Hand-off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 ЦОД1;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Сымитировать миграцию сервисов/систем/</a:t>
            </a:r>
            <a:r>
              <a:rPr lang="en-US" dirty="0"/>
              <a:t>vlan </a:t>
            </a:r>
            <a:r>
              <a:rPr lang="ru-RU" dirty="0"/>
              <a:t>и ЦОД1 новую площадку;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Обеспечить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L3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связанность внутри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VRF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Обеспечить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L3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связанность между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VRF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3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4E91FA-E836-4104-9AAC-5580642A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29300" cy="670560"/>
          </a:xfrm>
        </p:spPr>
        <p:txBody>
          <a:bodyPr/>
          <a:lstStyle/>
          <a:p>
            <a:r>
              <a:rPr lang="ru-RU" sz="3200" dirty="0"/>
              <a:t>Посмотрим на проверки.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9518-F426-4159-B553-33A6DEFF375F}"/>
              </a:ext>
            </a:extLst>
          </p:cNvPr>
          <p:cNvSpPr txBox="1"/>
          <p:nvPr/>
        </p:nvSpPr>
        <p:spPr>
          <a:xfrm>
            <a:off x="186272" y="670560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Hand-off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между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VRF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2698C0-00E8-4DD6-B867-23A4A2F3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" y="1034294"/>
            <a:ext cx="5048955" cy="17337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6F035F-52CA-477C-94F6-9D17C5D2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2" y="3351863"/>
            <a:ext cx="4801270" cy="151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00E04E-ED61-41AC-B2D3-C62E11D2123D}"/>
              </a:ext>
            </a:extLst>
          </p:cNvPr>
          <p:cNvSpPr txBox="1"/>
          <p:nvPr/>
        </p:nvSpPr>
        <p:spPr>
          <a:xfrm>
            <a:off x="186272" y="2906086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Hand-off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между обьектами</a:t>
            </a:r>
          </a:p>
        </p:txBody>
      </p:sp>
    </p:spTree>
    <p:extLst>
      <p:ext uri="{BB962C8B-B14F-4D97-AF65-F5344CB8AC3E}">
        <p14:creationId xmlns:p14="http://schemas.microsoft.com/office/powerpoint/2010/main" val="186852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35C36-49F5-4F52-854A-9D395FA5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0" y="167640"/>
            <a:ext cx="7935300" cy="373380"/>
          </a:xfrm>
        </p:spPr>
        <p:txBody>
          <a:bodyPr/>
          <a:lstStyle/>
          <a:p>
            <a:r>
              <a:rPr lang="ru-RU" sz="2400" dirty="0"/>
              <a:t>Доступность сервисов из ЦОД1 до нового ЦОД по </a:t>
            </a:r>
            <a:r>
              <a:rPr lang="en-US" sz="2400" dirty="0"/>
              <a:t>L3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B45BFB-9410-424C-876C-5D6A93340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7" y="640080"/>
            <a:ext cx="6058746" cy="12670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06B03E-0CDB-4F74-891B-B9639DEB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7" y="2415541"/>
            <a:ext cx="5296639" cy="87642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9D327FE9-D420-4BC4-A4F6-44FE6F1FE867}"/>
              </a:ext>
            </a:extLst>
          </p:cNvPr>
          <p:cNvSpPr txBox="1">
            <a:spLocks/>
          </p:cNvSpPr>
          <p:nvPr/>
        </p:nvSpPr>
        <p:spPr>
          <a:xfrm>
            <a:off x="66210" y="1976703"/>
            <a:ext cx="7935300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400" dirty="0"/>
              <a:t>Переключение сервисов из ЦОД1 в новый ЦОД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1455A7-0321-469F-BF58-1A87A905365F}"/>
              </a:ext>
            </a:extLst>
          </p:cNvPr>
          <p:cNvSpPr txBox="1"/>
          <p:nvPr/>
        </p:nvSpPr>
        <p:spPr>
          <a:xfrm>
            <a:off x="5836920" y="2699863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Потеряли один пакет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A290B3A-0C4C-4E21-B241-9AF62C66F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67" y="3888284"/>
            <a:ext cx="5096586" cy="84784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64826FF1-422D-43A0-A634-438EEFA40305}"/>
              </a:ext>
            </a:extLst>
          </p:cNvPr>
          <p:cNvSpPr txBox="1">
            <a:spLocks/>
          </p:cNvSpPr>
          <p:nvPr/>
        </p:nvSpPr>
        <p:spPr>
          <a:xfrm>
            <a:off x="119550" y="3391024"/>
            <a:ext cx="7935300" cy="37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2400" dirty="0"/>
              <a:t>Трассировка внутри </a:t>
            </a:r>
            <a:r>
              <a:rPr lang="en-US" sz="2400" dirty="0"/>
              <a:t>VXLAN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8125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710DF-DF32-479A-A593-AB99D001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90" y="115995"/>
            <a:ext cx="7935300" cy="592665"/>
          </a:xfrm>
        </p:spPr>
        <p:txBody>
          <a:bodyPr/>
          <a:lstStyle/>
          <a:p>
            <a:r>
              <a:rPr lang="ru-RU" sz="2400" dirty="0"/>
              <a:t>Доступность </a:t>
            </a:r>
            <a:r>
              <a:rPr lang="en-US" sz="2400" dirty="0"/>
              <a:t>Internet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D6412D-9816-4312-B671-AFC09BFF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3" y="921921"/>
            <a:ext cx="4686954" cy="1409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9442B-1287-45F4-B035-C7DDF2A75A54}"/>
              </a:ext>
            </a:extLst>
          </p:cNvPr>
          <p:cNvSpPr txBox="1"/>
          <p:nvPr/>
        </p:nvSpPr>
        <p:spPr>
          <a:xfrm>
            <a:off x="193983" y="554771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 SRV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4094CB-303A-44AB-A419-450D9A5AB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83" y="2940271"/>
            <a:ext cx="4229690" cy="13813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50D4B-4795-4C89-8003-E7C6952A5182}"/>
              </a:ext>
            </a:extLst>
          </p:cNvPr>
          <p:cNvSpPr txBox="1"/>
          <p:nvPr/>
        </p:nvSpPr>
        <p:spPr>
          <a:xfrm>
            <a:off x="193983" y="2482156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VRF MGMT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30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52A6C7-0504-462F-9445-9C795E92C34D}"/>
              </a:ext>
            </a:extLst>
          </p:cNvPr>
          <p:cNvSpPr txBox="1"/>
          <p:nvPr/>
        </p:nvSpPr>
        <p:spPr>
          <a:xfrm>
            <a:off x="500550" y="1409459"/>
            <a:ext cx="55346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Настроил VXLAN/EVPN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Протестировал миграцию из старого ЦОД в новый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Реализовал функционал Hand-off между VRF и legacy сетями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Сложность возникла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 Hand-off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между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VRF;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Понял что надо глубже изучать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MPLS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BGP;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Долго проект делал – проблемы со стендом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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553475" y="222180"/>
            <a:ext cx="8908025" cy="8001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144" y="402023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749" y="4047465"/>
            <a:ext cx="537262" cy="53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Фото в бортжурнале УАЗ Patriot">
            <a:extLst>
              <a:ext uri="{FF2B5EF4-FFF2-40B4-BE49-F238E27FC236}">
                <a16:creationId xmlns:a16="http://schemas.microsoft.com/office/drawing/2014/main" id="{96A7B316-CF9F-418C-AB5B-36D4E5C70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9999"/>
          <a:stretch/>
        </p:blipFill>
        <p:spPr bwMode="auto">
          <a:xfrm>
            <a:off x="5025989" y="1371625"/>
            <a:ext cx="3292436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3646140" y="1011145"/>
            <a:ext cx="5337300" cy="172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en-US" sz="2400" dirty="0"/>
              <a:t>“</a:t>
            </a:r>
            <a:r>
              <a:rPr lang="ru" sz="2400" dirty="0"/>
              <a:t>Разработка и проектирование миграции </a:t>
            </a:r>
            <a:br>
              <a:rPr lang="ru" sz="2400" dirty="0"/>
            </a:br>
            <a:r>
              <a:rPr lang="ru" sz="2400" dirty="0"/>
              <a:t>3-</a:t>
            </a:r>
            <a:r>
              <a:rPr lang="en-US" sz="2400" dirty="0"/>
              <a:t>Tier </a:t>
            </a:r>
            <a:r>
              <a:rPr lang="ru-RU" sz="2400" dirty="0"/>
              <a:t>сети ЦОД предприятия </a:t>
            </a:r>
            <a:br>
              <a:rPr lang="ru-RU" sz="2400" dirty="0"/>
            </a:br>
            <a:r>
              <a:rPr lang="ru-RU" sz="2400" dirty="0"/>
              <a:t>на архитектуру </a:t>
            </a:r>
            <a:r>
              <a:rPr lang="en-US" sz="2400" dirty="0"/>
              <a:t>Leaf-Spine</a:t>
            </a:r>
            <a:br>
              <a:rPr lang="ru-RU" sz="2400" dirty="0"/>
            </a:br>
            <a:r>
              <a:rPr lang="en-US" sz="2400" dirty="0"/>
              <a:t> </a:t>
            </a:r>
            <a:r>
              <a:rPr lang="ru-RU" sz="2400" dirty="0"/>
              <a:t>с внедрением технологии </a:t>
            </a:r>
            <a:r>
              <a:rPr lang="en-US" sz="2400" dirty="0"/>
              <a:t>VXLAN/EVPN”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734692" y="339826"/>
            <a:ext cx="4434263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2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646140" y="4038380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инженер</a:t>
            </a:r>
          </a:p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сетевого администрирования</a:t>
            </a:r>
          </a:p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АО «Лужники»</a:t>
            </a: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5EC24F-E4F9-4013-8AAE-9202AB2D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8" y="381000"/>
            <a:ext cx="3405350" cy="4540467"/>
          </a:xfrm>
          <a:prstGeom prst="rect">
            <a:avLst/>
          </a:prstGeom>
        </p:spPr>
      </p:pic>
      <p:sp>
        <p:nvSpPr>
          <p:cNvPr id="8" name="Google Shape;391;p94">
            <a:extLst>
              <a:ext uri="{FF2B5EF4-FFF2-40B4-BE49-F238E27FC236}">
                <a16:creationId xmlns:a16="http://schemas.microsoft.com/office/drawing/2014/main" id="{1B30D014-F74F-4DB6-AE44-7478C0F1A9D4}"/>
              </a:ext>
            </a:extLst>
          </p:cNvPr>
          <p:cNvSpPr txBox="1"/>
          <p:nvPr/>
        </p:nvSpPr>
        <p:spPr>
          <a:xfrm>
            <a:off x="6084476" y="3662480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Вячеслав Ельников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Знак ''минус'' 12">
            <a:extLst>
              <a:ext uri="{FF2B5EF4-FFF2-40B4-BE49-F238E27FC236}">
                <a16:creationId xmlns:a16="http://schemas.microsoft.com/office/drawing/2014/main" id="{144AD069-68CA-4455-85BA-01899BB56535}"/>
              </a:ext>
            </a:extLst>
          </p:cNvPr>
          <p:cNvSpPr/>
          <p:nvPr/>
        </p:nvSpPr>
        <p:spPr>
          <a:xfrm>
            <a:off x="2787176" y="3445796"/>
            <a:ext cx="7055228" cy="122709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нак ''минус'' 13">
            <a:extLst>
              <a:ext uri="{FF2B5EF4-FFF2-40B4-BE49-F238E27FC236}">
                <a16:creationId xmlns:a16="http://schemas.microsoft.com/office/drawing/2014/main" id="{C1945899-97F5-4073-9D55-6E9E6E71645B}"/>
              </a:ext>
            </a:extLst>
          </p:cNvPr>
          <p:cNvSpPr/>
          <p:nvPr/>
        </p:nvSpPr>
        <p:spPr>
          <a:xfrm>
            <a:off x="2730948" y="895477"/>
            <a:ext cx="7055228" cy="122709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A177AC6-C022-4B0D-A9DC-6520F3C48D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4A31EB-B644-4ADA-85B9-3C09BB5A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734" y1="27930" x2="52734" y2="27930"/>
                        <a14:foregroundMark x1="50586" y1="27539" x2="44727" y2="23438"/>
                        <a14:foregroundMark x1="66797" y1="37305" x2="66406" y2="32422"/>
                        <a14:foregroundMark x1="63867" y1="49414" x2="68945" y2="51367"/>
                        <a14:foregroundMark x1="55210" y1="57588" x2="55469" y2="57813"/>
                        <a14:foregroundMark x1="50977" y1="53906" x2="54445" y2="56922"/>
                        <a14:foregroundMark x1="19922" y1="82031" x2="19922" y2="84570"/>
                        <a14:foregroundMark x1="22852" y1="80078" x2="24609" y2="81250"/>
                        <a14:foregroundMark x1="48047" y1="81250" x2="48047" y2="83594"/>
                        <a14:foregroundMark x1="58984" y1="80859" x2="59766" y2="84375"/>
                        <a14:foregroundMark x1="70703" y1="81055" x2="70703" y2="84375"/>
                        <a14:foregroundMark x1="80078" y1="80859" x2="80859" y2="84375"/>
                        <a14:foregroundMark x1="71484" y1="50781" x2="71875" y2="50977"/>
                        <a14:foregroundMark x1="75391" y1="48438" x2="75391" y2="48438"/>
                        <a14:foregroundMark x1="75391" y1="48438" x2="76758" y2="48438"/>
                        <a14:foregroundMark x1="75195" y1="51172" x2="76172" y2="51367"/>
                        <a14:foregroundMark x1="71290" y1="41797" x2="71680" y2="41602"/>
                        <a14:foregroundMark x1="69336" y1="42773" x2="70953" y2="41965"/>
                        <a14:foregroundMark x1="69023" y1="62500" x2="69336" y2="62891"/>
                        <a14:foregroundMark x1="68710" y1="62109" x2="69023" y2="62500"/>
                        <a14:foregroundMark x1="67773" y1="60938" x2="68710" y2="62109"/>
                        <a14:backgroundMark x1="55273" y1="57813" x2="55273" y2="57813"/>
                        <a14:backgroundMark x1="55859" y1="58203" x2="55273" y2="57617"/>
                        <a14:backgroundMark x1="54688" y1="57031" x2="54688" y2="57031"/>
                        <a14:backgroundMark x1="54883" y1="56641" x2="55469" y2="57422"/>
                        <a14:backgroundMark x1="71484" y1="50000" x2="70898" y2="49805"/>
                        <a14:backgroundMark x1="70508" y1="50000" x2="70313" y2="50000"/>
                        <a14:backgroundMark x1="69531" y1="62891" x2="69531" y2="62891"/>
                        <a14:backgroundMark x1="69336" y1="62500" x2="69336" y2="62500"/>
                        <a14:backgroundMark x1="68945" y1="62109" x2="68945" y2="62109"/>
                        <a14:backgroundMark x1="76367" y1="51172" x2="76367" y2="51172"/>
                        <a14:backgroundMark x1="71875" y1="41797" x2="71875" y2="41797"/>
                        <a14:backgroundMark x1="71680" y1="42188" x2="71484" y2="42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7120" y="3512567"/>
            <a:ext cx="1347670" cy="13476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391;p94">
            <a:extLst>
              <a:ext uri="{FF2B5EF4-FFF2-40B4-BE49-F238E27FC236}">
                <a16:creationId xmlns:a16="http://schemas.microsoft.com/office/drawing/2014/main" id="{696D7E74-50C3-4ACA-85C9-470E4C7675A7}"/>
              </a:ext>
            </a:extLst>
          </p:cNvPr>
          <p:cNvSpPr txBox="1"/>
          <p:nvPr/>
        </p:nvSpPr>
        <p:spPr>
          <a:xfrm>
            <a:off x="1138125" y="640911"/>
            <a:ext cx="4434263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2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Знак ''минус'' 14">
            <a:extLst>
              <a:ext uri="{FF2B5EF4-FFF2-40B4-BE49-F238E27FC236}">
                <a16:creationId xmlns:a16="http://schemas.microsoft.com/office/drawing/2014/main" id="{4A4BEB66-184B-4FDD-98DC-01C5F1712BF6}"/>
              </a:ext>
            </a:extLst>
          </p:cNvPr>
          <p:cNvSpPr/>
          <p:nvPr/>
        </p:nvSpPr>
        <p:spPr>
          <a:xfrm rot="5400000">
            <a:off x="2327088" y="2517406"/>
            <a:ext cx="5818692" cy="108688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3FFE3E-024E-4342-9D52-D3C754854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r="5753"/>
          <a:stretch/>
        </p:blipFill>
        <p:spPr bwMode="auto">
          <a:xfrm>
            <a:off x="5516879" y="1356360"/>
            <a:ext cx="3177541" cy="260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99621634"/>
              </p:ext>
            </p:extLst>
          </p:nvPr>
        </p:nvGraphicFramePr>
        <p:xfrm>
          <a:off x="525780" y="2461230"/>
          <a:ext cx="7269480" cy="2150722"/>
        </p:xfrm>
        <a:graphic>
          <a:graphicData uri="http://schemas.openxmlformats.org/drawingml/2006/table">
            <a:tbl>
              <a:tblPr>
                <a:noFill/>
                <a:tableStyleId>{9D12CF10-D3C0-4E22-927D-9899A79971A1}</a:tableStyleId>
              </a:tblPr>
              <a:tblGrid>
                <a:gridCol w="49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78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Существующую сеть предприятия перевести на новую архитектуру;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Отоброзить в схеме этап перехода;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 рабочий стенд для дальнейшего проектирования;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Оценить возможность реализации данного проекта.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659408" y="1457627"/>
            <a:ext cx="6533871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Спроектировать переходный период ДЦ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3-Tier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новый ДЦ на архитектуре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CLOS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 технологией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VXLAN/EVPN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" name="Google Shape;391;p94">
            <a:extLst>
              <a:ext uri="{FF2B5EF4-FFF2-40B4-BE49-F238E27FC236}">
                <a16:creationId xmlns:a16="http://schemas.microsoft.com/office/drawing/2014/main" id="{7B5BDFFF-335E-48A9-B74C-4B683217E83F}"/>
              </a:ext>
            </a:extLst>
          </p:cNvPr>
          <p:cNvSpPr txBox="1"/>
          <p:nvPr/>
        </p:nvSpPr>
        <p:spPr>
          <a:xfrm>
            <a:off x="901905" y="398721"/>
            <a:ext cx="599175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ЦЕЛЬ И ЗАДАЧИ </a:t>
            </a:r>
            <a:r>
              <a:rPr lang="ru-RU" sz="36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2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Знак ''минус'' 8">
            <a:extLst>
              <a:ext uri="{FF2B5EF4-FFF2-40B4-BE49-F238E27FC236}">
                <a16:creationId xmlns:a16="http://schemas.microsoft.com/office/drawing/2014/main" id="{BAC0FA4E-CC5E-433E-A4A6-EE45020B3E3A}"/>
              </a:ext>
            </a:extLst>
          </p:cNvPr>
          <p:cNvSpPr/>
          <p:nvPr/>
        </p:nvSpPr>
        <p:spPr>
          <a:xfrm>
            <a:off x="-324672" y="1116124"/>
            <a:ext cx="8577132" cy="6568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816764501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{9D12CF10-D3C0-4E22-927D-9899A79971A1}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Eve-ng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OSPF, iBGP, eBGP, VRF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VXLAN, EVPN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Symmetric IRB, </a:t>
                      </a:r>
                      <a:r>
                        <a:rPr lang="ru-RU" sz="16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Anycast Gateway.</a:t>
                      </a:r>
                      <a:endParaRPr sz="16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273040" y="124984"/>
            <a:ext cx="3680459" cy="475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Текущая схема сети предприятия</a:t>
            </a:r>
            <a:endParaRPr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560D3D-1FF9-4052-A669-7610F035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92496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9A26E-F8D3-410E-960E-568DD7F051D8}"/>
              </a:ext>
            </a:extLst>
          </p:cNvPr>
          <p:cNvSpPr txBox="1"/>
          <p:nvPr/>
        </p:nvSpPr>
        <p:spPr>
          <a:xfrm>
            <a:off x="5334001" y="600287"/>
            <a:ext cx="36194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Два ЦОД размещённых на разных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площадках;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ЦОД собраны по 3-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Tier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и полностью повторяют друг друга;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Всё оборудование собрано в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IRF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(Стек);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На предприятии кольцами построена сеть безопасности территории подключённая к каждому ЦОД по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OSPF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На предприятии размещаются объекты подключённые по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eBGP 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к каждому ЦОД;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Между ЦОД организована </a:t>
            </a:r>
            <a:r>
              <a:rPr lang="en-US" sz="1200" dirty="0"/>
              <a:t>L2 </a:t>
            </a:r>
            <a:r>
              <a:rPr lang="ru-RU" sz="1200" dirty="0"/>
              <a:t>связанность для функционала </a:t>
            </a:r>
            <a:r>
              <a:rPr lang="en-US" sz="1200" dirty="0"/>
              <a:t>VMWare vMotion.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7AEBD1-E453-48B1-ADD0-4D520D358F36}"/>
              </a:ext>
            </a:extLst>
          </p:cNvPr>
          <p:cNvSpPr txBox="1"/>
          <p:nvPr/>
        </p:nvSpPr>
        <p:spPr>
          <a:xfrm>
            <a:off x="83820" y="137160"/>
            <a:ext cx="3604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Текущая архитектура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AE4BF-DB22-4DC5-B6A7-BD7A86C8C739}"/>
              </a:ext>
            </a:extLst>
          </p:cNvPr>
          <p:cNvSpPr txBox="1"/>
          <p:nvPr/>
        </p:nvSpPr>
        <p:spPr>
          <a:xfrm>
            <a:off x="685800" y="853440"/>
            <a:ext cx="7818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В ЦОД располагаются сервера различных инженерных систем и безопасности: СКУД, АСДУ, СОТС, АПС, СОТС и офисные сервера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На всех объектах и сети территории установлены оконечные устройства инженерных и безопасности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На объектах присутствует офисная сеть которая общается с серверами ЦОД.</a:t>
            </a:r>
          </a:p>
        </p:txBody>
      </p:sp>
    </p:spTree>
    <p:extLst>
      <p:ext uri="{BB962C8B-B14F-4D97-AF65-F5344CB8AC3E}">
        <p14:creationId xmlns:p14="http://schemas.microsoft.com/office/powerpoint/2010/main" val="76346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A062B-CF82-41CE-A740-F1787B19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90" y="93135"/>
            <a:ext cx="6928950" cy="257385"/>
          </a:xfrm>
        </p:spPr>
        <p:txBody>
          <a:bodyPr/>
          <a:lstStyle/>
          <a:p>
            <a:r>
              <a:rPr lang="ru-RU" sz="1800" dirty="0"/>
              <a:t>Схема переходного периода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D4750D-7299-4260-896C-CA7F68CCF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16"/>
            <a:ext cx="9144000" cy="46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5839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501</Words>
  <Application>Microsoft Office PowerPoint</Application>
  <PresentationFormat>Экран (16:9)</PresentationFormat>
  <Paragraphs>110</Paragraphs>
  <Slides>17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Roboto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видно&amp; слышно?</vt:lpstr>
      <vt:lpstr>Тема: “Разработка и проектирование миграции  3-Tier сети ЦОД предприятия  на архитектуру Leaf-Spine  с внедрением технологии VXLAN/EVPN”   </vt:lpstr>
      <vt:lpstr>Презентация PowerPoint</vt:lpstr>
      <vt:lpstr>Презентация PowerPoint</vt:lpstr>
      <vt:lpstr>Какие технологии использовались </vt:lpstr>
      <vt:lpstr>Текущая схема сети предприятия</vt:lpstr>
      <vt:lpstr>Презентация PowerPoint</vt:lpstr>
      <vt:lpstr>Схема переходного периода</vt:lpstr>
      <vt:lpstr>Переходный период</vt:lpstr>
      <vt:lpstr>Что получилось</vt:lpstr>
      <vt:lpstr>Посмотрим на проверки.</vt:lpstr>
      <vt:lpstr>Доступность сервисов из ЦОД1 до нового ЦОД по L3</vt:lpstr>
      <vt:lpstr>Доступность Internet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Вячеслав Ельников</cp:lastModifiedBy>
  <cp:revision>26</cp:revision>
  <dcterms:modified xsi:type="dcterms:W3CDTF">2025-02-11T21:07:42Z</dcterms:modified>
</cp:coreProperties>
</file>